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 the switches 1, 2 and 3. Leave Switch 1 off. Turn Switch 2 on for five minutes and then turn it off. Turn Switch 3 on and leave it on. Enter the room. The bulb that is on is controlled by Switch 3 (the one you left on). Feel the light bulbs that are off for heat. The bulb that is off and warm is controlled by Switch 2 (the one you turned on, then off). The bulb that is off and cold is controlled by Switch 1 (the one that you didn't turn on).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1pPr>
            <a:lvl2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2pPr>
            <a:lvl3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3pPr>
            <a:lvl4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4pPr>
            <a:lvl5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3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spcBef>
                <a:spcPts val="300"/>
              </a:spcBef>
              <a:buSz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spcBef>
                <a:spcPts val="300"/>
              </a:spcBef>
              <a:buSz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spcBef>
                <a:spcPts val="300"/>
              </a:spcBef>
              <a:buSz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spcBef>
                <a:spcPts val="300"/>
              </a:spcBef>
              <a:buSzTx/>
              <a:buNone/>
              <a:defRPr sz="1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>
              <a:buSzTx/>
              <a:buNone/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buSzTx/>
              <a:buNone/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buSzTx/>
              <a:buNone/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buSzTx/>
              <a:buNone/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1pPr>
            <a:lvl2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2pPr>
            <a:lvl3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3pPr>
            <a:lvl4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4pPr>
            <a:lvl5pPr>
              <a:buFont typeface="Arial"/>
              <a:defRPr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 algn="l">
              <a:defRPr b="1" cap="all" sz="40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 typeface="Arial"/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90575" indent="-333375">
              <a:spcBef>
                <a:spcPts val="600"/>
              </a:spcBef>
              <a:buFont typeface="Arial"/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>
              <a:spcBef>
                <a:spcPts val="600"/>
              </a:spcBef>
              <a:buFont typeface="Arial"/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>
              <a:spcBef>
                <a:spcPts val="600"/>
              </a:spcBef>
              <a:buFont typeface="Arial"/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>
              <a:spcBef>
                <a:spcPts val="600"/>
              </a:spcBef>
              <a:buFont typeface="Arial"/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spcBef>
                <a:spcPts val="500"/>
              </a:spcBef>
              <a:buSz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spcBef>
                <a:spcPts val="500"/>
              </a:spcBef>
              <a:buSz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spcBef>
                <a:spcPts val="500"/>
              </a:spcBef>
              <a:buSz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spcBef>
                <a:spcPts val="500"/>
              </a:spcBef>
              <a:buSz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8489344" y="640397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extBox 4"/>
          <p:cNvSpPr txBox="1"/>
          <p:nvPr/>
        </p:nvSpPr>
        <p:spPr>
          <a:xfrm>
            <a:off x="2534920" y="6275387"/>
            <a:ext cx="4099560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pPr/>
            <a:r>
              <a:t>Your name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ooter Placeholder 3"/>
          <p:cNvSpPr txBox="1"/>
          <p:nvPr/>
        </p:nvSpPr>
        <p:spPr>
          <a:xfrm>
            <a:off x="2484120" y="6192473"/>
            <a:ext cx="455676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/>
            </a:lvl1pPr>
          </a:lstStyle>
          <a:p>
            <a:pPr/>
            <a:r>
              <a:t>Spatio-Temporal Urban Sentiment Analysis</a:t>
            </a:r>
          </a:p>
        </p:txBody>
      </p:sp>
      <p:sp>
        <p:nvSpPr>
          <p:cNvPr id="114" name="Title 1"/>
          <p:cNvSpPr txBox="1"/>
          <p:nvPr>
            <p:ph type="ctrTitle"/>
          </p:nvPr>
        </p:nvSpPr>
        <p:spPr>
          <a:xfrm>
            <a:off x="685800" y="3810014"/>
            <a:ext cx="7772401" cy="828046"/>
          </a:xfrm>
          <a:prstGeom prst="rect">
            <a:avLst/>
          </a:prstGeom>
        </p:spPr>
        <p:txBody>
          <a:bodyPr/>
          <a:lstStyle>
            <a:lvl1pPr defTabSz="905255">
              <a:defRPr sz="2772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Spatio-Temporal Urban Sentiment Analysis</a:t>
            </a:r>
          </a:p>
        </p:txBody>
      </p:sp>
      <p:sp>
        <p:nvSpPr>
          <p:cNvPr id="115" name="Subtitle 2"/>
          <p:cNvSpPr txBox="1"/>
          <p:nvPr>
            <p:ph type="subTitle" sz="quarter" idx="1"/>
          </p:nvPr>
        </p:nvSpPr>
        <p:spPr>
          <a:xfrm>
            <a:off x="762000" y="4754796"/>
            <a:ext cx="7620000" cy="892780"/>
          </a:xfrm>
          <a:prstGeom prst="rect">
            <a:avLst/>
          </a:prstGeom>
        </p:spPr>
        <p:txBody>
          <a:bodyPr/>
          <a:lstStyle/>
          <a:p>
            <a:pPr algn="l" defTabSz="886968">
              <a:spcBef>
                <a:spcPts val="600"/>
              </a:spcBef>
              <a:defRPr sz="2328">
                <a:latin typeface="Tahoma"/>
                <a:ea typeface="Tahoma"/>
                <a:cs typeface="Tahoma"/>
                <a:sym typeface="Tahoma"/>
              </a:defRPr>
            </a:pPr>
            <a:r>
              <a:t>Author: Rana Emad</a:t>
            </a:r>
          </a:p>
          <a:p>
            <a:pPr algn="l" defTabSz="886968">
              <a:spcBef>
                <a:spcPts val="600"/>
              </a:spcBef>
              <a:defRPr sz="2328">
                <a:latin typeface="Tahoma"/>
                <a:ea typeface="Tahoma"/>
                <a:cs typeface="Tahoma"/>
                <a:sym typeface="Tahoma"/>
              </a:defRPr>
            </a:pPr>
            <a:r>
              <a:t>Supervisor: Assoc. Prof. Mervat Abuelkheir</a:t>
            </a:r>
          </a:p>
        </p:txBody>
      </p:sp>
      <p:sp>
        <p:nvSpPr>
          <p:cNvPr id="116" name="Slide Number Placeholder 4"/>
          <p:cNvSpPr txBox="1"/>
          <p:nvPr>
            <p:ph type="sldNum" sz="quarter" idx="2"/>
          </p:nvPr>
        </p:nvSpPr>
        <p:spPr>
          <a:xfrm>
            <a:off x="8497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" name="Screen Shot 2021-08-13 at 8.37.48 PM.png" descr="Screen Shot 2021-08-13 at 8.37.48 PM.png"/>
          <p:cNvPicPr>
            <a:picLocks noChangeAspect="1"/>
          </p:cNvPicPr>
          <p:nvPr/>
        </p:nvPicPr>
        <p:blipFill>
          <a:blip r:embed="rId2">
            <a:alphaModFix amt="70121"/>
            <a:extLst/>
          </a:blip>
          <a:stretch>
            <a:fillRect/>
          </a:stretch>
        </p:blipFill>
        <p:spPr>
          <a:xfrm>
            <a:off x="0" y="588128"/>
            <a:ext cx="9144001" cy="3105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Content Placeholder 2"/>
          <p:cNvSpPr txBox="1"/>
          <p:nvPr>
            <p:ph type="body" idx="1"/>
          </p:nvPr>
        </p:nvSpPr>
        <p:spPr>
          <a:xfrm>
            <a:off x="457200" y="1127918"/>
            <a:ext cx="8229600" cy="45259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Datasets and Data Collection:</a:t>
            </a:r>
          </a:p>
          <a:p>
            <a:pPr marL="300789" indent="-300789">
              <a:lnSpc>
                <a:spcPct val="150000"/>
              </a:lnSpc>
              <a:spcBef>
                <a:spcPts val="400"/>
              </a:spcBef>
              <a:buAutoNum type="alphaUcPeriod" startAt="1"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SentiHood:</a:t>
            </a:r>
          </a:p>
          <a:p>
            <a:pPr lvl="1" marL="561473" indent="-180473">
              <a:lnSpc>
                <a:spcPct val="150000"/>
              </a:lnSpc>
              <a:spcBef>
                <a:spcPts val="400"/>
              </a:spcBef>
              <a:buChar char="•"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Over-sampling Sentihood dataset improved the accuracy of the classifiers by 6%.</a:t>
            </a:r>
          </a:p>
          <a:p>
            <a:pPr marL="300789" indent="-300789">
              <a:lnSpc>
                <a:spcPct val="150000"/>
              </a:lnSpc>
              <a:spcBef>
                <a:spcPts val="400"/>
              </a:spcBef>
              <a:buAutoNum type="alphaUcPeriod" startAt="1"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Twitter Corpus:</a:t>
            </a:r>
          </a:p>
          <a:p>
            <a:pPr lvl="1" marL="561473" indent="-180473">
              <a:lnSpc>
                <a:spcPct val="150000"/>
              </a:lnSpc>
              <a:spcBef>
                <a:spcPts val="400"/>
              </a:spcBef>
              <a:buChar char="•"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Filtering English language and disregarding redundant tweets reduced the size of the corpus from 76,000 to 39,000 tagging 18 cities.</a:t>
            </a:r>
          </a:p>
          <a:p>
            <a:pPr lvl="1" marL="561473" indent="-180473">
              <a:lnSpc>
                <a:spcPct val="150000"/>
              </a:lnSpc>
              <a:spcBef>
                <a:spcPts val="400"/>
              </a:spcBef>
              <a:buChar char="•"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Only 1100 from 39,000 were collected using Geo-tagging (2.8%), tagging only 1 city.</a:t>
            </a:r>
          </a:p>
        </p:txBody>
      </p:sp>
      <p:grpSp>
        <p:nvGrpSpPr>
          <p:cNvPr id="183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181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182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sp>
        <p:nvSpPr>
          <p:cNvPr id="184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Experiments and Analysis</a:t>
            </a:r>
          </a:p>
        </p:txBody>
      </p:sp>
      <p:grpSp>
        <p:nvGrpSpPr>
          <p:cNvPr id="187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86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3"/>
          <p:cNvSpPr txBox="1"/>
          <p:nvPr>
            <p:ph type="sldNum" sz="quarter" idx="2"/>
          </p:nvPr>
        </p:nvSpPr>
        <p:spPr>
          <a:xfrm>
            <a:off x="8500655" y="6403975"/>
            <a:ext cx="26234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Content Placeholder 2"/>
          <p:cNvSpPr txBox="1"/>
          <p:nvPr>
            <p:ph type="body" idx="1"/>
          </p:nvPr>
        </p:nvSpPr>
        <p:spPr>
          <a:xfrm>
            <a:off x="419100" y="1127918"/>
            <a:ext cx="8229600" cy="45259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Target Extraction:</a:t>
            </a:r>
          </a:p>
          <a:p>
            <a:pPr marL="160421" indent="-160421">
              <a:lnSpc>
                <a:spcPct val="150000"/>
              </a:lnSpc>
              <a:spcBef>
                <a:spcPts val="300"/>
              </a:spcBef>
              <a:defRPr sz="1600">
                <a:latin typeface="Tahoma"/>
                <a:ea typeface="Tahoma"/>
                <a:cs typeface="Tahoma"/>
                <a:sym typeface="Tahoma"/>
              </a:defRPr>
            </a:pPr>
          </a:p>
          <a:p>
            <a:pPr marL="160421" indent="-160421">
              <a:lnSpc>
                <a:spcPct val="150000"/>
              </a:lnSpc>
              <a:spcBef>
                <a:spcPts val="300"/>
              </a:spcBef>
              <a:defRPr sz="1600">
                <a:latin typeface="Tahoma"/>
                <a:ea typeface="Tahoma"/>
                <a:cs typeface="Tahoma"/>
                <a:sym typeface="Tahoma"/>
              </a:defRPr>
            </a:pPr>
            <a:r>
              <a:t>SpaCy library was used for NER.</a:t>
            </a:r>
          </a:p>
          <a:p>
            <a:pPr marL="160421" indent="-160421">
              <a:lnSpc>
                <a:spcPct val="150000"/>
              </a:lnSpc>
              <a:spcBef>
                <a:spcPts val="300"/>
              </a:spcBef>
              <a:defRPr sz="1600">
                <a:latin typeface="Tahoma"/>
                <a:ea typeface="Tahoma"/>
                <a:cs typeface="Tahoma"/>
                <a:sym typeface="Tahoma"/>
              </a:defRPr>
            </a:pPr>
            <a:r>
              <a:t>We filter only the location tags (GPE) to extract cities and countries names only.</a:t>
            </a:r>
          </a:p>
          <a:p>
            <a:pPr marL="160421" indent="-160421">
              <a:lnSpc>
                <a:spcPct val="150000"/>
              </a:lnSpc>
              <a:spcBef>
                <a:spcPts val="300"/>
              </a:spcBef>
              <a:defRPr sz="1600">
                <a:latin typeface="Tahoma"/>
                <a:ea typeface="Tahoma"/>
                <a:cs typeface="Tahoma"/>
                <a:sym typeface="Tahoma"/>
              </a:defRPr>
            </a:pPr>
            <a:r>
              <a:t>After training the model on our data, the accuracy of the model reached 93%.</a:t>
            </a:r>
          </a:p>
          <a:p>
            <a:pPr marL="160421" indent="-160421">
              <a:lnSpc>
                <a:spcPct val="150000"/>
              </a:lnSpc>
              <a:spcBef>
                <a:spcPts val="300"/>
              </a:spcBef>
              <a:defRPr sz="1600">
                <a:latin typeface="Tahoma"/>
                <a:ea typeface="Tahoma"/>
                <a:cs typeface="Tahoma"/>
                <a:sym typeface="Tahoma"/>
              </a:defRPr>
            </a:pPr>
            <a:r>
              <a:t>SentiHood: 47 boroughs/towns were tagged.</a:t>
            </a:r>
          </a:p>
        </p:txBody>
      </p:sp>
      <p:grpSp>
        <p:nvGrpSpPr>
          <p:cNvPr id="193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191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192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196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94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95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sp>
        <p:nvSpPr>
          <p:cNvPr id="197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Experiments and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is-geographic-information-systems-vector-260nw-1115725298.jpg" descr="gis-geographic-information-systems-vector-260nw-111572529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2261" y="4192121"/>
            <a:ext cx="967713" cy="920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emotion-pie-chart-vector-icon-260nw-1179011380.jpg" descr="emotion-pie-chart-vector-icon-260nw-117901138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426" y="4293719"/>
            <a:ext cx="822065" cy="81884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Content Placeholder 2"/>
          <p:cNvSpPr txBox="1"/>
          <p:nvPr>
            <p:ph type="body" sz="half" idx="1"/>
          </p:nvPr>
        </p:nvSpPr>
        <p:spPr>
          <a:xfrm>
            <a:off x="469900" y="1179512"/>
            <a:ext cx="8229600" cy="27144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Sentiment Classification:</a:t>
            </a:r>
          </a:p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</a:p>
          <a:p>
            <a:pPr marL="0" indent="0">
              <a:lnSpc>
                <a:spcPct val="150000"/>
              </a:lnSpc>
              <a:spcBef>
                <a:spcPts val="300"/>
              </a:spcBef>
              <a:buSzTx/>
              <a:buNone/>
              <a:defRPr sz="1600">
                <a:latin typeface="Tahoma"/>
                <a:ea typeface="Tahoma"/>
                <a:cs typeface="Tahoma"/>
                <a:sym typeface="Tahoma"/>
              </a:defRPr>
            </a:pPr>
            <a:r>
              <a:t>The analysis for the sentiment consists of 3 parts for both datasets:</a:t>
            </a:r>
          </a:p>
          <a:p>
            <a:pPr marL="160421" indent="-160421">
              <a:lnSpc>
                <a:spcPct val="150000"/>
              </a:lnSpc>
              <a:spcBef>
                <a:spcPts val="300"/>
              </a:spcBef>
              <a:defRPr sz="1600">
                <a:latin typeface="Tahoma"/>
                <a:ea typeface="Tahoma"/>
                <a:cs typeface="Tahoma"/>
                <a:sym typeface="Tahoma"/>
              </a:defRPr>
            </a:pPr>
            <a:r>
              <a:t>Sentiment classifiers performances</a:t>
            </a:r>
          </a:p>
          <a:p>
            <a:pPr marL="160421" indent="-160421">
              <a:lnSpc>
                <a:spcPct val="150000"/>
              </a:lnSpc>
              <a:spcBef>
                <a:spcPts val="300"/>
              </a:spcBef>
              <a:defRPr sz="1600">
                <a:latin typeface="Tahoma"/>
                <a:ea typeface="Tahoma"/>
                <a:cs typeface="Tahoma"/>
                <a:sym typeface="Tahoma"/>
              </a:defRPr>
            </a:pPr>
            <a:r>
              <a:t>Temporal Sentiment Analysis</a:t>
            </a:r>
          </a:p>
          <a:p>
            <a:pPr marL="160421" indent="-160421">
              <a:lnSpc>
                <a:spcPct val="150000"/>
              </a:lnSpc>
              <a:spcBef>
                <a:spcPts val="300"/>
              </a:spcBef>
              <a:defRPr sz="1600">
                <a:latin typeface="Tahoma"/>
                <a:ea typeface="Tahoma"/>
                <a:cs typeface="Tahoma"/>
                <a:sym typeface="Tahoma"/>
              </a:defRPr>
            </a:pPr>
            <a:r>
              <a:t>Spatial Sentiment Analysis</a:t>
            </a:r>
          </a:p>
        </p:txBody>
      </p:sp>
      <p:grpSp>
        <p:nvGrpSpPr>
          <p:cNvPr id="205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203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04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208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206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07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sp>
        <p:nvSpPr>
          <p:cNvPr id="209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Experiments and Analysis</a:t>
            </a:r>
          </a:p>
        </p:txBody>
      </p:sp>
      <p:sp>
        <p:nvSpPr>
          <p:cNvPr id="210" name="Rounded Rectangle"/>
          <p:cNvSpPr/>
          <p:nvPr/>
        </p:nvSpPr>
        <p:spPr>
          <a:xfrm>
            <a:off x="2057400" y="4004599"/>
            <a:ext cx="5029200" cy="1488802"/>
          </a:xfrm>
          <a:prstGeom prst="roundRect">
            <a:avLst>
              <a:gd name="adj" fmla="val 10000"/>
            </a:avLst>
          </a:prstGeom>
          <a:solidFill>
            <a:srgbClr val="F2F2F2">
              <a:alpha val="30431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36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11" name="Square"/>
          <p:cNvSpPr/>
          <p:nvPr/>
        </p:nvSpPr>
        <p:spPr>
          <a:xfrm>
            <a:off x="4190530" y="4243049"/>
            <a:ext cx="818842" cy="8188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 sz="3600">
                <a:latin typeface="Tahoma"/>
                <a:ea typeface="Tahoma"/>
                <a:cs typeface="Tahoma"/>
                <a:sym typeface="Tahom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Content Placeholder 2"/>
          <p:cNvSpPr txBox="1"/>
          <p:nvPr>
            <p:ph type="body" idx="1"/>
          </p:nvPr>
        </p:nvSpPr>
        <p:spPr>
          <a:xfrm>
            <a:off x="228600" y="7620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buSzTx/>
              <a:buNone/>
              <a:defRPr sz="1500">
                <a:latin typeface="Tahoma"/>
                <a:ea typeface="Tahoma"/>
                <a:cs typeface="Tahoma"/>
                <a:sym typeface="Tahoma"/>
              </a:defRPr>
            </a:pPr>
          </a:p>
          <a:p>
            <a:pPr marL="0" indent="0">
              <a:lnSpc>
                <a:spcPct val="150000"/>
              </a:lnSpc>
              <a:spcBef>
                <a:spcPts val="300"/>
              </a:spcBef>
              <a:buSzTx/>
              <a:buNone/>
              <a:defRPr sz="1500">
                <a:latin typeface="Tahoma"/>
                <a:ea typeface="Tahoma"/>
                <a:cs typeface="Tahoma"/>
                <a:sym typeface="Tahoma"/>
              </a:defRPr>
            </a:pPr>
            <a:r>
              <a:t>The highest accuracy (85.2%) was reached when applying CountVectorizer, Location Masking and Stochastic Gradient Descent model.</a:t>
            </a:r>
          </a:p>
        </p:txBody>
      </p:sp>
      <p:grpSp>
        <p:nvGrpSpPr>
          <p:cNvPr id="217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215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16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sp>
        <p:nvSpPr>
          <p:cNvPr id="218" name="Title 1"/>
          <p:cNvSpPr txBox="1"/>
          <p:nvPr/>
        </p:nvSpPr>
        <p:spPr>
          <a:xfrm>
            <a:off x="1996440" y="134097"/>
            <a:ext cx="5566774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59536">
              <a:defRPr sz="2256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632"/>
            </a:pPr>
            <a:r>
              <a:rPr sz="2256"/>
              <a:t>Sentiment Classification Results: SentiHood</a:t>
            </a:r>
          </a:p>
        </p:txBody>
      </p:sp>
      <p:grpSp>
        <p:nvGrpSpPr>
          <p:cNvPr id="221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219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20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222" name="Screen Shot 2021-08-12 at 6.57.35 PM.png" descr="Screen Shot 2021-08-12 at 6.57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283" y="1901031"/>
            <a:ext cx="65913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2021-08-12 at 6.58.01 PM.png" descr="Screen Shot 2021-08-12 at 6.58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0831" y="4309665"/>
            <a:ext cx="6591301" cy="170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Content Placeholder 2"/>
          <p:cNvSpPr txBox="1"/>
          <p:nvPr>
            <p:ph type="body" idx="1"/>
          </p:nvPr>
        </p:nvSpPr>
        <p:spPr>
          <a:xfrm>
            <a:off x="665027" y="1127918"/>
            <a:ext cx="8229601" cy="4525964"/>
          </a:xfrm>
          <a:prstGeom prst="rect">
            <a:avLst/>
          </a:prstGeom>
        </p:spPr>
        <p:txBody>
          <a:bodyPr/>
          <a:lstStyle/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Most users express their opinion of a borough directly without mentioning an aspect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Price, followed by safety, were mostly associated with negative sentiment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Transit-location and livability were associated with positive sentiment</a:t>
            </a:r>
          </a:p>
        </p:txBody>
      </p:sp>
      <p:grpSp>
        <p:nvGrpSpPr>
          <p:cNvPr id="229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28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232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230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31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233" name="sentimentsPerAspect.png" descr="sentimentsPerAsp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624" y="2926313"/>
            <a:ext cx="6162752" cy="315036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itle 1"/>
          <p:cNvSpPr txBox="1"/>
          <p:nvPr/>
        </p:nvSpPr>
        <p:spPr>
          <a:xfrm>
            <a:off x="1996440" y="134097"/>
            <a:ext cx="5566774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59536">
              <a:defRPr sz="2256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632"/>
            </a:pPr>
            <a:r>
              <a:rPr sz="2256"/>
              <a:t>Sentiment Classification Results: SentiHood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Content Placeholder 2"/>
          <p:cNvSpPr txBox="1"/>
          <p:nvPr>
            <p:ph type="body" idx="1"/>
          </p:nvPr>
        </p:nvSpPr>
        <p:spPr>
          <a:xfrm>
            <a:off x="665027" y="1166018"/>
            <a:ext cx="8229601" cy="4525964"/>
          </a:xfrm>
          <a:prstGeom prst="rect">
            <a:avLst/>
          </a:prstGeom>
        </p:spPr>
        <p:txBody>
          <a:bodyPr/>
          <a:lstStyle/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England is notorious for high-priced living conditions.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This dataset was collected in 2016, during the Brexit and a subsequent political fallout.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Therefore, price and safety association with negative sentiment agrees with hypothesis.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England is well known for high living standards and high quality services provided by the government.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Therefore, transit-location and livability association with positive sentiment was expected.</a:t>
            </a:r>
          </a:p>
        </p:txBody>
      </p:sp>
      <p:grpSp>
        <p:nvGrpSpPr>
          <p:cNvPr id="240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238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39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243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241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42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sp>
        <p:nvSpPr>
          <p:cNvPr id="244" name="Title 1"/>
          <p:cNvSpPr txBox="1"/>
          <p:nvPr/>
        </p:nvSpPr>
        <p:spPr>
          <a:xfrm>
            <a:off x="1996440" y="134097"/>
            <a:ext cx="5566774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59536">
              <a:defRPr sz="2256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632"/>
            </a:pPr>
            <a:r>
              <a:rPr sz="2256"/>
              <a:t>Sentiment Classification Results: SentiHood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Content Placeholder 2"/>
          <p:cNvSpPr txBox="1"/>
          <p:nvPr>
            <p:ph type="body" idx="1"/>
          </p:nvPr>
        </p:nvSpPr>
        <p:spPr>
          <a:xfrm>
            <a:off x="665027" y="1127918"/>
            <a:ext cx="8229601" cy="45259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Temporal analysis for SentiHood was simulated using time frame captured from twitter corpus.</a:t>
            </a:r>
          </a:p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The overall sentiment of all boroughs over time was positive</a:t>
            </a:r>
          </a:p>
        </p:txBody>
      </p:sp>
      <p:grpSp>
        <p:nvGrpSpPr>
          <p:cNvPr id="250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248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49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253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251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52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254" name="posNegTweetsOverTime.png" descr="posNegTweetsOverTi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2431663"/>
            <a:ext cx="8763000" cy="36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itle 1"/>
          <p:cNvSpPr txBox="1"/>
          <p:nvPr/>
        </p:nvSpPr>
        <p:spPr>
          <a:xfrm>
            <a:off x="1996440" y="134097"/>
            <a:ext cx="5566774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59536">
              <a:defRPr sz="2256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632"/>
            </a:pPr>
            <a:r>
              <a:rPr sz="2256"/>
              <a:t>Sentiment Classification Results: SentiHood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Content Placeholder 2"/>
          <p:cNvSpPr txBox="1"/>
          <p:nvPr>
            <p:ph type="body" sz="half" idx="1"/>
          </p:nvPr>
        </p:nvSpPr>
        <p:spPr>
          <a:xfrm>
            <a:off x="665027" y="1127918"/>
            <a:ext cx="3522061" cy="45259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Analyzing the top 3 active places:</a:t>
            </a:r>
          </a:p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Warwickshire was the most active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Kent was the most positive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Gloucestershire was the most negative</a:t>
            </a:r>
          </a:p>
        </p:txBody>
      </p:sp>
      <p:grpSp>
        <p:nvGrpSpPr>
          <p:cNvPr id="261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259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60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264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262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63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265" name="sentimentOfActive3.png" descr="sentimentOfActiv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2572" y="2133785"/>
            <a:ext cx="4623664" cy="251423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itle 1"/>
          <p:cNvSpPr txBox="1"/>
          <p:nvPr/>
        </p:nvSpPr>
        <p:spPr>
          <a:xfrm>
            <a:off x="1996440" y="134097"/>
            <a:ext cx="5566774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59536">
              <a:defRPr sz="2256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632"/>
            </a:pPr>
            <a:r>
              <a:rPr sz="2256"/>
              <a:t>Sentiment Classification Results: SentiHood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Content Placeholder 2"/>
          <p:cNvSpPr txBox="1"/>
          <p:nvPr>
            <p:ph type="body" idx="1"/>
          </p:nvPr>
        </p:nvSpPr>
        <p:spPr>
          <a:xfrm>
            <a:off x="665027" y="1179512"/>
            <a:ext cx="8229601" cy="45259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Warwichshire</a:t>
            </a:r>
          </a:p>
          <a:p>
            <a:pPr lvl="1" marL="561473" indent="-180473">
              <a:lnSpc>
                <a:spcPct val="150000"/>
              </a:lnSpc>
              <a:spcBef>
                <a:spcPts val="400"/>
              </a:spcBef>
              <a:buChar char="•"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Most active town</a:t>
            </a:r>
          </a:p>
          <a:p>
            <a:pPr lvl="1" marL="561473" indent="-180473">
              <a:lnSpc>
                <a:spcPct val="150000"/>
              </a:lnSpc>
              <a:spcBef>
                <a:spcPts val="400"/>
              </a:spcBef>
              <a:buChar char="•"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Positive and negative tweets count almost equivalent </a:t>
            </a:r>
          </a:p>
        </p:txBody>
      </p:sp>
      <p:grpSp>
        <p:nvGrpSpPr>
          <p:cNvPr id="272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270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71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275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273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74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276" name="timeAnlWarwick.png" descr="timeAnlWarw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854" y="2712024"/>
            <a:ext cx="5719692" cy="291219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Title 1"/>
          <p:cNvSpPr txBox="1"/>
          <p:nvPr/>
        </p:nvSpPr>
        <p:spPr>
          <a:xfrm>
            <a:off x="1996440" y="134097"/>
            <a:ext cx="5566774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59536">
              <a:defRPr sz="2256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632"/>
            </a:pPr>
            <a:r>
              <a:rPr sz="2256"/>
              <a:t>Sentiment Classification Results: SentiHood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Content Placeholder 2"/>
          <p:cNvSpPr txBox="1"/>
          <p:nvPr>
            <p:ph type="body" idx="1"/>
          </p:nvPr>
        </p:nvSpPr>
        <p:spPr>
          <a:xfrm>
            <a:off x="665027" y="1179512"/>
            <a:ext cx="8229601" cy="45259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1pPr>
            <a:lvl2pPr marL="561473" indent="-180473">
              <a:lnSpc>
                <a:spcPct val="150000"/>
              </a:lnSpc>
              <a:spcBef>
                <a:spcPts val="400"/>
              </a:spcBef>
              <a:buChar char="•"/>
              <a:defRPr sz="1800">
                <a:latin typeface="Tahoma"/>
                <a:ea typeface="Tahoma"/>
                <a:cs typeface="Tahoma"/>
                <a:sym typeface="Tahoma"/>
              </a:defRPr>
            </a:lvl2pPr>
          </a:lstStyle>
          <a:p>
            <a:pPr/>
            <a:r>
              <a:t>Kent</a:t>
            </a:r>
          </a:p>
          <a:p>
            <a:pPr lvl="1"/>
            <a:r>
              <a:t>Highest number of positive tweets</a:t>
            </a:r>
          </a:p>
        </p:txBody>
      </p:sp>
      <p:grpSp>
        <p:nvGrpSpPr>
          <p:cNvPr id="283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281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82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286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284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85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287" name="timeKent.png" descr="timeK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827" y="2403885"/>
            <a:ext cx="6448000" cy="330159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itle 1"/>
          <p:cNvSpPr txBox="1"/>
          <p:nvPr/>
        </p:nvSpPr>
        <p:spPr>
          <a:xfrm>
            <a:off x="1996440" y="134097"/>
            <a:ext cx="5566774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59536">
              <a:defRPr sz="2256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632"/>
            </a:pPr>
            <a:r>
              <a:rPr sz="2256"/>
              <a:t>Sentiment Classification Results: SentiHood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3"/>
          <p:cNvSpPr txBox="1"/>
          <p:nvPr>
            <p:ph type="sldNum" sz="quarter" idx="2"/>
          </p:nvPr>
        </p:nvSpPr>
        <p:spPr>
          <a:xfrm>
            <a:off x="8574102" y="640397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Title 1"/>
          <p:cNvSpPr txBox="1"/>
          <p:nvPr/>
        </p:nvSpPr>
        <p:spPr>
          <a:xfrm>
            <a:off x="1950720" y="116522"/>
            <a:ext cx="69951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2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1" name="Content Placeholder 2"/>
          <p:cNvSpPr txBox="1"/>
          <p:nvPr>
            <p:ph type="body" idx="1"/>
          </p:nvPr>
        </p:nvSpPr>
        <p:spPr>
          <a:xfrm>
            <a:off x="469899" y="1140111"/>
            <a:ext cx="8229601" cy="4525963"/>
          </a:xfrm>
          <a:prstGeom prst="rect">
            <a:avLst/>
          </a:prstGeom>
        </p:spPr>
        <p:txBody>
          <a:bodyPr/>
          <a:lstStyle/>
          <a:p>
            <a:pPr marL="240631" indent="-240631"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Introduction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Background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Methodology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Experiments and Analysis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Conclusion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Future Work</a:t>
            </a:r>
          </a:p>
        </p:txBody>
      </p:sp>
      <p:grpSp>
        <p:nvGrpSpPr>
          <p:cNvPr id="124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22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23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Content Placeholder 2"/>
          <p:cNvSpPr txBox="1"/>
          <p:nvPr>
            <p:ph type="body" idx="1"/>
          </p:nvPr>
        </p:nvSpPr>
        <p:spPr>
          <a:xfrm>
            <a:off x="665027" y="1179512"/>
            <a:ext cx="8229601" cy="45259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lvl1pPr>
            <a:lvl2pPr marL="561473" indent="-180473">
              <a:lnSpc>
                <a:spcPct val="150000"/>
              </a:lnSpc>
              <a:spcBef>
                <a:spcPts val="400"/>
              </a:spcBef>
              <a:buChar char="•"/>
              <a:defRPr sz="1800">
                <a:latin typeface="Tahoma"/>
                <a:ea typeface="Tahoma"/>
                <a:cs typeface="Tahoma"/>
                <a:sym typeface="Tahoma"/>
              </a:defRPr>
            </a:lvl2pPr>
          </a:lstStyle>
          <a:p>
            <a:pPr/>
            <a:r>
              <a:t>Gloucestershire</a:t>
            </a:r>
          </a:p>
          <a:p>
            <a:pPr lvl="1"/>
            <a:r>
              <a:t>Highest number of negative tweets</a:t>
            </a:r>
          </a:p>
        </p:txBody>
      </p:sp>
      <p:grpSp>
        <p:nvGrpSpPr>
          <p:cNvPr id="294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293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297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295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96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298" name="timeGloucester.png" descr="timeGlouces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9993" y="2598416"/>
            <a:ext cx="6239669" cy="310706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Title 1"/>
          <p:cNvSpPr txBox="1"/>
          <p:nvPr/>
        </p:nvSpPr>
        <p:spPr>
          <a:xfrm>
            <a:off x="1996440" y="134097"/>
            <a:ext cx="5566774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59536">
              <a:defRPr sz="2256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632"/>
            </a:pPr>
            <a:r>
              <a:rPr sz="2256"/>
              <a:t>Sentiment Classification Results: SentiHood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Content Placeholder 2"/>
          <p:cNvSpPr txBox="1"/>
          <p:nvPr>
            <p:ph type="body" idx="1"/>
          </p:nvPr>
        </p:nvSpPr>
        <p:spPr>
          <a:xfrm>
            <a:off x="228600" y="1127918"/>
            <a:ext cx="8229600" cy="45259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300"/>
              </a:spcBef>
              <a:buSzTx/>
              <a:buNone/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The highest accuracy (75%) was reached with VADER model where the neutral class was perceived as positive.</a:t>
            </a:r>
          </a:p>
        </p:txBody>
      </p:sp>
      <p:grpSp>
        <p:nvGrpSpPr>
          <p:cNvPr id="305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303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04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308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07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sp>
        <p:nvSpPr>
          <p:cNvPr id="309" name="Title 1"/>
          <p:cNvSpPr txBox="1"/>
          <p:nvPr/>
        </p:nvSpPr>
        <p:spPr>
          <a:xfrm>
            <a:off x="1996440" y="134097"/>
            <a:ext cx="6824575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 Results: Twitter Corpus</a:t>
            </a:r>
          </a:p>
        </p:txBody>
      </p:sp>
      <p:pic>
        <p:nvPicPr>
          <p:cNvPr id="310" name="Screen Shot 2021-08-12 at 8.23.12 PM.png" descr="Screen Shot 2021-08-12 at 8.23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700" y="2077243"/>
            <a:ext cx="6629400" cy="273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5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313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14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318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316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17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sp>
        <p:nvSpPr>
          <p:cNvPr id="319" name="Content Placeholder 2"/>
          <p:cNvSpPr txBox="1"/>
          <p:nvPr>
            <p:ph type="body" idx="1"/>
          </p:nvPr>
        </p:nvSpPr>
        <p:spPr>
          <a:xfrm>
            <a:off x="419100" y="1243806"/>
            <a:ext cx="8229600" cy="45259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300"/>
              </a:spcBef>
              <a:buSzTx/>
              <a:buNone/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The positive sentiment was leading during the entire time.</a:t>
            </a:r>
          </a:p>
        </p:txBody>
      </p:sp>
      <p:pic>
        <p:nvPicPr>
          <p:cNvPr id="320" name="posVsnegTweetsOverTime.png" descr="posVsnegTweetsOverTi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225" y="2464070"/>
            <a:ext cx="6897350" cy="2873896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itle 1"/>
          <p:cNvSpPr txBox="1"/>
          <p:nvPr/>
        </p:nvSpPr>
        <p:spPr>
          <a:xfrm>
            <a:off x="1996440" y="134097"/>
            <a:ext cx="6824575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 Results: Twitter Corpus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Content Placeholder 2"/>
          <p:cNvSpPr txBox="1"/>
          <p:nvPr>
            <p:ph type="body" sz="quarter" idx="1"/>
          </p:nvPr>
        </p:nvSpPr>
        <p:spPr>
          <a:xfrm>
            <a:off x="621149" y="1688516"/>
            <a:ext cx="2793509" cy="348096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Instead of analyzing 18 cities, we analyzed: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Toronto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Vancouver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Birmingham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Budapest.</a:t>
            </a:r>
          </a:p>
        </p:txBody>
      </p:sp>
      <p:pic>
        <p:nvPicPr>
          <p:cNvPr id="325" name="4cities.png" descr="4citi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8679" y="867683"/>
            <a:ext cx="5038429" cy="258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citiesActivityperDate.png" descr="citiesActivityper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4382" y="3575848"/>
            <a:ext cx="5541240" cy="28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Title 1"/>
          <p:cNvSpPr txBox="1"/>
          <p:nvPr/>
        </p:nvSpPr>
        <p:spPr>
          <a:xfrm>
            <a:off x="1996440" y="134097"/>
            <a:ext cx="6824575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 Results: Twitter Corpus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Content Placeholder 2"/>
          <p:cNvSpPr txBox="1"/>
          <p:nvPr>
            <p:ph type="body" idx="1"/>
          </p:nvPr>
        </p:nvSpPr>
        <p:spPr>
          <a:xfrm>
            <a:off x="469900" y="647429"/>
            <a:ext cx="8619854" cy="486026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Toronto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Positive sentiment is leading at all times.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Music festivals taking place in Toronto and Vancouver results in higher engagement on twitter mostly starting around 10 pm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A football match in Toronto starting at 12 pm causes a spike in twitter activity.</a:t>
            </a:r>
          </a:p>
        </p:txBody>
      </p:sp>
      <p:pic>
        <p:nvPicPr>
          <p:cNvPr id="331" name="TorontoOvertime.png" descr="TorontoOverti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854" y="2917837"/>
            <a:ext cx="7803946" cy="30312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4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332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33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sp>
        <p:nvSpPr>
          <p:cNvPr id="335" name="Title 1"/>
          <p:cNvSpPr txBox="1"/>
          <p:nvPr/>
        </p:nvSpPr>
        <p:spPr>
          <a:xfrm>
            <a:off x="1996440" y="134097"/>
            <a:ext cx="6824575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 Results: Twitter Corpus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" name="Content Placeholder 2"/>
          <p:cNvSpPr txBox="1"/>
          <p:nvPr>
            <p:ph type="body" idx="1"/>
          </p:nvPr>
        </p:nvSpPr>
        <p:spPr>
          <a:xfrm>
            <a:off x="665027" y="1152524"/>
            <a:ext cx="8229601" cy="455295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Vancouver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Music festivals taking place in Toronto and Vancouver results in higher engagement on twitter mostly starting around 10 pm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Activity dropped during morning hours.</a:t>
            </a:r>
          </a:p>
        </p:txBody>
      </p:sp>
      <p:pic>
        <p:nvPicPr>
          <p:cNvPr id="339" name="vancouverOverTime.png" descr="vancouverOverTi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640" y="3101943"/>
            <a:ext cx="7432374" cy="284047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itle 1"/>
          <p:cNvSpPr txBox="1"/>
          <p:nvPr/>
        </p:nvSpPr>
        <p:spPr>
          <a:xfrm>
            <a:off x="1996440" y="134097"/>
            <a:ext cx="6824575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 Results: Twitter Corpus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Content Placeholder 2"/>
          <p:cNvSpPr txBox="1"/>
          <p:nvPr>
            <p:ph type="body" idx="1"/>
          </p:nvPr>
        </p:nvSpPr>
        <p:spPr>
          <a:xfrm>
            <a:off x="665027" y="1166018"/>
            <a:ext cx="8229601" cy="4525964"/>
          </a:xfrm>
          <a:prstGeom prst="rect">
            <a:avLst/>
          </a:prstGeom>
        </p:spPr>
        <p:txBody>
          <a:bodyPr/>
          <a:lstStyle/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Most tweets in Toronto and Vancouver were posted by students about the summer vacation with their families there.</a:t>
            </a:r>
          </a:p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Negative tweets showed safety concerns due to the brutality of the police force attacking homeless encampment, as well as concerns about the affordable-housing crisis</a:t>
            </a:r>
          </a:p>
        </p:txBody>
      </p:sp>
      <p:sp>
        <p:nvSpPr>
          <p:cNvPr id="344" name="Title 1"/>
          <p:cNvSpPr txBox="1"/>
          <p:nvPr/>
        </p:nvSpPr>
        <p:spPr>
          <a:xfrm>
            <a:off x="1996440" y="134097"/>
            <a:ext cx="6824575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 Results: Twitter Corpus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Content Placeholder 2"/>
          <p:cNvSpPr txBox="1"/>
          <p:nvPr>
            <p:ph type="body" idx="1"/>
          </p:nvPr>
        </p:nvSpPr>
        <p:spPr>
          <a:xfrm>
            <a:off x="665027" y="997345"/>
            <a:ext cx="8229601" cy="462915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Birmingham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Birmingham tweets were stable most of the time.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 Residents posted positive tweets in general about living there. 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Negative tweets were related to covid-19 vaccines. 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An unrelated spike occurred around 11pm due to a cricket match.</a:t>
            </a:r>
          </a:p>
        </p:txBody>
      </p:sp>
      <p:grpSp>
        <p:nvGrpSpPr>
          <p:cNvPr id="350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348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49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353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351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52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354" name="birmOvertime.png" descr="birmOverti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710" y="3348774"/>
            <a:ext cx="6652234" cy="2523435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Title 1"/>
          <p:cNvSpPr txBox="1"/>
          <p:nvPr/>
        </p:nvSpPr>
        <p:spPr>
          <a:xfrm>
            <a:off x="1996440" y="134097"/>
            <a:ext cx="6824575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 Results: Twitter Corpus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Content Placeholder 2"/>
          <p:cNvSpPr txBox="1"/>
          <p:nvPr>
            <p:ph type="body" idx="1"/>
          </p:nvPr>
        </p:nvSpPr>
        <p:spPr>
          <a:xfrm>
            <a:off x="274772" y="1007050"/>
            <a:ext cx="8619856" cy="464683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40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Budapest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Even though the tweets counts for both sentiments was fluctuating, the activity is natural where people are most active during the day (starting 1 pm, dropping at 9 pm) and most inactive at night (around 1 am)</a:t>
            </a:r>
          </a:p>
        </p:txBody>
      </p:sp>
      <p:grpSp>
        <p:nvGrpSpPr>
          <p:cNvPr id="361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359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60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364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63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365" name="budapestOverTime.png" descr="budapestOverTi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179" y="2797504"/>
            <a:ext cx="8079042" cy="3129336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itle 1"/>
          <p:cNvSpPr txBox="1"/>
          <p:nvPr/>
        </p:nvSpPr>
        <p:spPr>
          <a:xfrm>
            <a:off x="1996440" y="134097"/>
            <a:ext cx="6824575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 Results: Twitter Corpus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9" name="Content Placeholder 2"/>
          <p:cNvSpPr txBox="1"/>
          <p:nvPr>
            <p:ph type="body" idx="1"/>
          </p:nvPr>
        </p:nvSpPr>
        <p:spPr>
          <a:xfrm>
            <a:off x="665027" y="1179512"/>
            <a:ext cx="8229601" cy="4525964"/>
          </a:xfrm>
          <a:prstGeom prst="rect">
            <a:avLst/>
          </a:prstGeom>
        </p:spPr>
        <p:txBody>
          <a:bodyPr/>
          <a:lstStyle/>
          <a:p>
            <a:pPr marL="180473" indent="-180473">
              <a:lnSpc>
                <a:spcPct val="150000"/>
              </a:lnSpc>
              <a:spcBef>
                <a:spcPts val="400"/>
              </a:spcBef>
              <a:defRPr sz="1700">
                <a:latin typeface="Tahoma"/>
                <a:ea typeface="Tahoma"/>
                <a:cs typeface="Tahoma"/>
                <a:sym typeface="Tahoma"/>
              </a:defRPr>
            </a:pPr>
            <a:r>
              <a:t>Budapest tweets reflect residents and tourists opinions of the city, its hotels and touristic attractions. 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700">
                <a:latin typeface="Tahoma"/>
                <a:ea typeface="Tahoma"/>
                <a:cs typeface="Tahoma"/>
                <a:sym typeface="Tahoma"/>
              </a:defRPr>
            </a:pPr>
            <a:r>
              <a:t>Summer vacation trips to Europe taking place is the reason behind the high engagement rates. </a:t>
            </a:r>
          </a:p>
          <a:p>
            <a:pPr marL="180473" indent="-180473">
              <a:lnSpc>
                <a:spcPct val="150000"/>
              </a:lnSpc>
              <a:spcBef>
                <a:spcPts val="400"/>
              </a:spcBef>
              <a:defRPr sz="1700">
                <a:latin typeface="Tahoma"/>
                <a:ea typeface="Tahoma"/>
                <a:cs typeface="Tahoma"/>
                <a:sym typeface="Tahoma"/>
              </a:defRPr>
            </a:pPr>
            <a:r>
              <a:t>Negative tweets were caused by protests against anti-gay laws. </a:t>
            </a:r>
          </a:p>
        </p:txBody>
      </p:sp>
      <p:grpSp>
        <p:nvGrpSpPr>
          <p:cNvPr id="372" name="Footer Placeholder 3"/>
          <p:cNvGrpSpPr/>
          <p:nvPr/>
        </p:nvGrpSpPr>
        <p:grpSpPr>
          <a:xfrm>
            <a:off x="2362200" y="6172199"/>
            <a:ext cx="4343400" cy="457201"/>
            <a:chOff x="0" y="0"/>
            <a:chExt cx="4343400" cy="457200"/>
          </a:xfrm>
        </p:grpSpPr>
        <p:sp>
          <p:nvSpPr>
            <p:cNvPr id="370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/>
              </a:pPr>
            </a:p>
          </p:txBody>
        </p:sp>
        <p:sp>
          <p:nvSpPr>
            <p:cNvPr id="371" name="Optimizing and Recycling of PET and PE blends for Additive Manufacturing Applications using different mixing ratios"/>
            <p:cNvSpPr txBox="1"/>
            <p:nvPr/>
          </p:nvSpPr>
          <p:spPr>
            <a:xfrm>
              <a:off x="45719" y="0"/>
              <a:ext cx="4251961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/>
              </a:pPr>
              <a:r>
                <a:t>Optimizing and Recycling of </a:t>
              </a:r>
              <a:r>
                <a:rPr>
                  <a:solidFill>
                    <a:srgbClr val="222268"/>
                  </a:solidFill>
                </a:rPr>
                <a:t>PET</a:t>
              </a:r>
              <a:r>
                <a:t> and </a:t>
              </a:r>
              <a:r>
                <a:rPr>
                  <a:solidFill>
                    <a:srgbClr val="3C8C93"/>
                  </a:solidFill>
                </a:rPr>
                <a:t>PE</a:t>
              </a:r>
              <a:r>
                <a:t> blends for Additive Manufacturing Applications using different mixing ratios</a:t>
              </a:r>
            </a:p>
          </p:txBody>
        </p:sp>
      </p:grpSp>
      <p:grpSp>
        <p:nvGrpSpPr>
          <p:cNvPr id="375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373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74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sp>
        <p:nvSpPr>
          <p:cNvPr id="376" name="Title 1"/>
          <p:cNvSpPr txBox="1"/>
          <p:nvPr/>
        </p:nvSpPr>
        <p:spPr>
          <a:xfrm>
            <a:off x="1996440" y="134097"/>
            <a:ext cx="6824575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 Results: Twitter Corpus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3"/>
          <p:cNvSpPr txBox="1"/>
          <p:nvPr>
            <p:ph type="sldNum" sz="quarter" idx="2"/>
          </p:nvPr>
        </p:nvSpPr>
        <p:spPr>
          <a:xfrm>
            <a:off x="8574102" y="640397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Title 1"/>
          <p:cNvSpPr txBox="1"/>
          <p:nvPr/>
        </p:nvSpPr>
        <p:spPr>
          <a:xfrm>
            <a:off x="1950720" y="86360"/>
            <a:ext cx="58521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sz="28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30" name="Content Placeholder 2"/>
          <p:cNvSpPr txBox="1"/>
          <p:nvPr>
            <p:ph type="body" idx="1"/>
          </p:nvPr>
        </p:nvSpPr>
        <p:spPr>
          <a:xfrm>
            <a:off x="469900" y="1125029"/>
            <a:ext cx="8229600" cy="4525964"/>
          </a:xfrm>
          <a:prstGeom prst="rect">
            <a:avLst/>
          </a:prstGeom>
        </p:spPr>
        <p:txBody>
          <a:bodyPr/>
          <a:lstStyle/>
          <a:p>
            <a:pPr marL="240631" indent="-240631"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 Sentiment Analysis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 Spatio-Temporal Sentiment Analysis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 Research Problem: Spatio-Temporal Sentiment Analysis on Urban Neighborhoods</a:t>
            </a:r>
          </a:p>
        </p:txBody>
      </p:sp>
      <p:grpSp>
        <p:nvGrpSpPr>
          <p:cNvPr id="133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31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32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Content Placeholder 2"/>
          <p:cNvSpPr txBox="1"/>
          <p:nvPr>
            <p:ph type="body" idx="1"/>
          </p:nvPr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/>
          <a:lstStyle/>
          <a:p>
            <a:pPr lvl="1" marL="800100" indent="-342900">
              <a:spcBef>
                <a:spcPts val="400"/>
              </a:spcBef>
              <a:buChar char="•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A direct relation between the location and the sentiment was captured while analyzing SentiHood dataset.</a:t>
            </a:r>
          </a:p>
          <a:p>
            <a:pPr lvl="1" marL="0" indent="228600">
              <a:spcBef>
                <a:spcPts val="400"/>
              </a:spcBef>
              <a:buSzTx/>
              <a:buNone/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  <a:p>
            <a:pPr lvl="1" marL="800100" indent="-342900">
              <a:spcBef>
                <a:spcPts val="400"/>
              </a:spcBef>
              <a:buChar char="•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For the most part residents in England were satisfied with their towns but irritated with the prices.</a:t>
            </a:r>
          </a:p>
          <a:p>
            <a:pPr lvl="1" marL="0" indent="228600">
              <a:spcBef>
                <a:spcPts val="400"/>
              </a:spcBef>
              <a:buSzTx/>
              <a:buNone/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  <a:p>
            <a:pPr lvl="1" marL="800100" indent="-342900">
              <a:spcBef>
                <a:spcPts val="400"/>
              </a:spcBef>
              <a:buChar char="•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The main limitations were the size of the dataset and the lack of time information.</a:t>
            </a:r>
          </a:p>
        </p:txBody>
      </p:sp>
      <p:sp>
        <p:nvSpPr>
          <p:cNvPr id="380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Conclusion: SentiHood</a:t>
            </a:r>
          </a:p>
        </p:txBody>
      </p:sp>
      <p:grpSp>
        <p:nvGrpSpPr>
          <p:cNvPr id="383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381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82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384" name="wordcloudBlack.png" descr="wordcloudBl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9175" y="3762196"/>
            <a:ext cx="4343401" cy="217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7" name="Content Placeholder 2"/>
          <p:cNvSpPr txBox="1"/>
          <p:nvPr>
            <p:ph type="body" idx="1"/>
          </p:nvPr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/>
          <a:lstStyle/>
          <a:p>
            <a:pPr lvl="1" marL="800100" indent="-342900">
              <a:spcBef>
                <a:spcPts val="400"/>
              </a:spcBef>
              <a:buChar char="•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A direct relation between the location, the time and the sentiment was captured while analyzing the twitter corpus.</a:t>
            </a:r>
          </a:p>
          <a:p>
            <a:pPr lvl="1" marL="0" indent="228600">
              <a:spcBef>
                <a:spcPts val="400"/>
              </a:spcBef>
              <a:buSzTx/>
              <a:buNone/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  <a:p>
            <a:pPr lvl="1" marL="800100" indent="-342900">
              <a:spcBef>
                <a:spcPts val="400"/>
              </a:spcBef>
              <a:buChar char="•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Residents were mainly interested in activities in the city, due to the summer vacation.</a:t>
            </a:r>
          </a:p>
          <a:p>
            <a:pPr lvl="1" marL="0" indent="228600">
              <a:spcBef>
                <a:spcPts val="400"/>
              </a:spcBef>
              <a:buSzTx/>
              <a:buNone/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  <a:p>
            <a:pPr lvl="1" marL="800100" indent="-342900">
              <a:spcBef>
                <a:spcPts val="400"/>
              </a:spcBef>
              <a:buChar char="•"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The main limitation for this dataset was not handling emoticon or sarcasm.</a:t>
            </a:r>
          </a:p>
        </p:txBody>
      </p:sp>
      <p:sp>
        <p:nvSpPr>
          <p:cNvPr id="388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Conclusion: Twitter Corpus</a:t>
            </a:r>
          </a:p>
        </p:txBody>
      </p:sp>
      <p:grpSp>
        <p:nvGrpSpPr>
          <p:cNvPr id="391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90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392" name="wordcloud.png" descr="wordclou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8659" y="3796919"/>
            <a:ext cx="3808288" cy="1905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" name="Content Placeholder 2"/>
          <p:cNvSpPr txBox="1"/>
          <p:nvPr>
            <p:ph type="body" idx="1"/>
          </p:nvPr>
        </p:nvSpPr>
        <p:spPr>
          <a:xfrm>
            <a:off x="469900" y="1179512"/>
            <a:ext cx="8229600" cy="4525964"/>
          </a:xfrm>
          <a:prstGeom prst="rect">
            <a:avLst/>
          </a:prstGeom>
        </p:spPr>
        <p:txBody>
          <a:bodyPr/>
          <a:lstStyle/>
          <a:p>
            <a:pPr lvl="1" marL="0" indent="228600">
              <a:spcBef>
                <a:spcPts val="400"/>
              </a:spcBef>
              <a:buSzTx/>
              <a:buNone/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General limitations of the research:</a:t>
            </a:r>
          </a:p>
          <a:p>
            <a:pPr lvl="1" marL="0" indent="228600">
              <a:spcBef>
                <a:spcPts val="400"/>
              </a:spcBef>
              <a:buSzTx/>
              <a:buNone/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  <a:p>
            <a:pPr lvl="2" marL="1257300" indent="-342900">
              <a:spcBef>
                <a:spcPts val="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Analyzing only English tweets.</a:t>
            </a:r>
          </a:p>
          <a:p>
            <a:pPr lvl="2" marL="1257300" indent="-342900">
              <a:spcBef>
                <a:spcPts val="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Twitter is more popular among the younger generations.</a:t>
            </a:r>
          </a:p>
          <a:p>
            <a:pPr lvl="2" marL="1257300" indent="-342900">
              <a:spcBef>
                <a:spcPts val="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96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Conclusion</a:t>
            </a:r>
          </a:p>
        </p:txBody>
      </p:sp>
      <p:grpSp>
        <p:nvGrpSpPr>
          <p:cNvPr id="399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397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98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2" name="Content Placeholder 2"/>
          <p:cNvSpPr txBox="1"/>
          <p:nvPr>
            <p:ph type="body" idx="1"/>
          </p:nvPr>
        </p:nvSpPr>
        <p:spPr>
          <a:xfrm>
            <a:off x="457200" y="838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Conducting this study on Egyptian neighborhoods, analyzing arabic tweets.</a:t>
            </a:r>
          </a:p>
          <a:p>
            <a:pPr>
              <a:spcBef>
                <a:spcPts val="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spcBef>
                <a:spcPts val="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Exploring better sentiment classification approaches for higher accuracy.</a:t>
            </a:r>
          </a:p>
          <a:p>
            <a:pPr>
              <a:spcBef>
                <a:spcPts val="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spcBef>
                <a:spcPts val="400"/>
              </a:spcBef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t>Conduct the research on real time audio data.</a:t>
            </a:r>
          </a:p>
        </p:txBody>
      </p:sp>
      <p:sp>
        <p:nvSpPr>
          <p:cNvPr id="403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Future Work</a:t>
            </a:r>
          </a:p>
        </p:txBody>
      </p:sp>
      <p:grpSp>
        <p:nvGrpSpPr>
          <p:cNvPr id="406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404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405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Box 3"/>
          <p:cNvSpPr txBox="1"/>
          <p:nvPr>
            <p:ph type="sldNum" sz="quarter" idx="2"/>
          </p:nvPr>
        </p:nvSpPr>
        <p:spPr>
          <a:xfrm>
            <a:off x="8489344" y="640397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Content Placeholder 2"/>
          <p:cNvSpPr txBox="1"/>
          <p:nvPr>
            <p:ph type="body" idx="1"/>
          </p:nvPr>
        </p:nvSpPr>
        <p:spPr>
          <a:xfrm>
            <a:off x="457199" y="1772945"/>
            <a:ext cx="8229601" cy="331211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300"/>
              </a:spcBef>
              <a:buSzTx/>
              <a:buNone/>
              <a:defRPr sz="4500" u="sng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Thank you </a:t>
            </a:r>
          </a:p>
        </p:txBody>
      </p:sp>
      <p:grpSp>
        <p:nvGrpSpPr>
          <p:cNvPr id="412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411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3"/>
          <p:cNvSpPr txBox="1"/>
          <p:nvPr>
            <p:ph type="sldNum" sz="quarter" idx="2"/>
          </p:nvPr>
        </p:nvSpPr>
        <p:spPr>
          <a:xfrm>
            <a:off x="8574102" y="640397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Title 1"/>
          <p:cNvSpPr txBox="1"/>
          <p:nvPr>
            <p:ph type="title"/>
          </p:nvPr>
        </p:nvSpPr>
        <p:spPr>
          <a:xfrm>
            <a:off x="1996440" y="134097"/>
            <a:ext cx="4099560" cy="475503"/>
          </a:xfrm>
          <a:prstGeom prst="rect">
            <a:avLst/>
          </a:prstGeom>
        </p:spPr>
        <p:txBody>
          <a:bodyPr/>
          <a:lstStyle>
            <a:lvl1pPr algn="l" defTabSz="832104">
              <a:defRPr sz="2548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Background</a:t>
            </a:r>
          </a:p>
        </p:txBody>
      </p:sp>
      <p:sp>
        <p:nvSpPr>
          <p:cNvPr id="137" name="TextBox 8"/>
          <p:cNvSpPr txBox="1"/>
          <p:nvPr/>
        </p:nvSpPr>
        <p:spPr>
          <a:xfrm>
            <a:off x="325120" y="986441"/>
            <a:ext cx="8519160" cy="501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Most used models: </a:t>
            </a:r>
          </a:p>
          <a:p>
            <a:pPr lvl="1" marL="561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LSTM</a:t>
            </a:r>
          </a:p>
          <a:p>
            <a:pPr lvl="1" marL="561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Logistic Regression</a:t>
            </a:r>
          </a:p>
          <a:p>
            <a:pPr lvl="1" marL="561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Naive Bayes</a:t>
            </a:r>
          </a:p>
          <a:p>
            <a:pPr lvl="1" marL="561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SVM</a:t>
            </a:r>
          </a:p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</a:p>
          <a:p>
            <a:pPr marL="180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A systematic spatial and temporal sentiment analysis on Geo-Tweets:</a:t>
            </a:r>
          </a:p>
          <a:p>
            <a:pPr lvl="1" marL="561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VADER</a:t>
            </a:r>
          </a:p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</a:p>
          <a:p>
            <a:pPr marL="180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Compass: Spatio temporal sentiment analysis of US election what twitter says:</a:t>
            </a:r>
          </a:p>
          <a:p>
            <a:pPr lvl="1" marL="561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Word2Vec</a:t>
            </a:r>
          </a:p>
          <a:p>
            <a:pPr lvl="1" marL="561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LSTM</a:t>
            </a:r>
          </a:p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</a:p>
          <a:p>
            <a:pPr marL="180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SentiHood: Targeted aspect based sentiment analysis dataset for urban neighborhoods.</a:t>
            </a:r>
          </a:p>
          <a:p>
            <a:pPr lvl="1" marL="561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LR</a:t>
            </a:r>
          </a:p>
          <a:p>
            <a:pPr lvl="1" marL="561473" indent="-180473">
              <a:buSzPct val="100000"/>
              <a:buChar char="•"/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LSTM</a:t>
            </a:r>
            <a:endParaRPr sz="1200"/>
          </a:p>
        </p:txBody>
      </p:sp>
      <p:grpSp>
        <p:nvGrpSpPr>
          <p:cNvPr id="140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38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39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3"/>
          <p:cNvSpPr txBox="1"/>
          <p:nvPr>
            <p:ph type="sldNum" sz="quarter" idx="2"/>
          </p:nvPr>
        </p:nvSpPr>
        <p:spPr>
          <a:xfrm>
            <a:off x="8574102" y="640397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32104">
              <a:defRPr sz="2548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Methodology</a:t>
            </a:r>
          </a:p>
        </p:txBody>
      </p:sp>
      <p:pic>
        <p:nvPicPr>
          <p:cNvPr id="144" name="Screen Shot 2021-07-30 at 7.09.46 PM.png" descr="Screen Shot 2021-07-30 at 7.09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567" y="2478714"/>
            <a:ext cx="8624266" cy="19529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45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46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3"/>
          <p:cNvSpPr txBox="1"/>
          <p:nvPr>
            <p:ph type="sldNum" sz="quarter" idx="2"/>
          </p:nvPr>
        </p:nvSpPr>
        <p:spPr>
          <a:xfrm>
            <a:off x="8574102" y="640397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Content Placeholder 2"/>
          <p:cNvSpPr txBox="1"/>
          <p:nvPr/>
        </p:nvSpPr>
        <p:spPr>
          <a:xfrm>
            <a:off x="515619" y="1213131"/>
            <a:ext cx="8138161" cy="414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1052" indent="-401052">
              <a:lnSpc>
                <a:spcPct val="150000"/>
              </a:lnSpc>
              <a:spcBef>
                <a:spcPts val="500"/>
              </a:spcBef>
              <a:buSzPct val="100000"/>
              <a:buAutoNum type="alphaUcPeriod" startAt="1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 SentiHood</a:t>
            </a:r>
          </a:p>
          <a:p>
            <a:pPr lvl="1" marL="685800" indent="-228600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Annotated</a:t>
            </a:r>
          </a:p>
          <a:p>
            <a:pPr lvl="1" marL="685800" indent="-228600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Imbalanced</a:t>
            </a:r>
          </a:p>
          <a:p>
            <a:pPr marL="401052" indent="-401052">
              <a:lnSpc>
                <a:spcPct val="150000"/>
              </a:lnSpc>
              <a:spcBef>
                <a:spcPts val="500"/>
              </a:spcBef>
              <a:buSzPct val="100000"/>
              <a:buAutoNum type="alphaUcPeriod" startAt="1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 Twitter Corpus collected using Twitter scrapping tool: TWINT</a:t>
            </a:r>
          </a:p>
          <a:p>
            <a:pPr lvl="1" marL="685800" indent="-228600">
              <a:lnSpc>
                <a:spcPct val="150000"/>
              </a:lnSpc>
              <a:spcBef>
                <a:spcPts val="500"/>
              </a:spcBef>
              <a:buSzPct val="100000"/>
              <a:buAutoNum type="arabicPeriod" startAt="1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 Geotags Approach</a:t>
            </a:r>
          </a:p>
          <a:p>
            <a:pPr lvl="1" marL="685800" indent="-228600">
              <a:lnSpc>
                <a:spcPct val="150000"/>
              </a:lnSpc>
              <a:spcBef>
                <a:spcPts val="500"/>
              </a:spcBef>
              <a:buSzPct val="100000"/>
              <a:buAutoNum type="arabicPeriod" startAt="1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 Keyword Search Approach</a:t>
            </a:r>
          </a:p>
        </p:txBody>
      </p:sp>
      <p:sp>
        <p:nvSpPr>
          <p:cNvPr id="151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04672">
              <a:defRPr sz="2464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Datasets and Data Collection</a:t>
            </a:r>
          </a:p>
        </p:txBody>
      </p:sp>
      <p:grpSp>
        <p:nvGrpSpPr>
          <p:cNvPr id="154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52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53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155" name="valencia-spain-march-05-2017-260nw-601425683.jpg" descr="valencia-spain-march-05-2017-260nw-60142568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3955" y="4004147"/>
            <a:ext cx="1262291" cy="1142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3"/>
          <p:cNvSpPr txBox="1"/>
          <p:nvPr>
            <p:ph type="sldNum" sz="quarter" idx="2"/>
          </p:nvPr>
        </p:nvSpPr>
        <p:spPr>
          <a:xfrm>
            <a:off x="8574102" y="640397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Content Placeholder 2"/>
          <p:cNvSpPr txBox="1"/>
          <p:nvPr/>
        </p:nvSpPr>
        <p:spPr>
          <a:xfrm>
            <a:off x="502920" y="1148118"/>
            <a:ext cx="8138160" cy="2336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Filtering tweets by language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Removing duplicates and data of no value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Handling abbreviations and punctuations</a:t>
            </a:r>
          </a:p>
          <a:p>
            <a:pPr marL="240631" indent="-240631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Lemmatization</a:t>
            </a:r>
          </a:p>
        </p:txBody>
      </p:sp>
      <p:sp>
        <p:nvSpPr>
          <p:cNvPr id="159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Data Pre-processing</a:t>
            </a:r>
          </a:p>
        </p:txBody>
      </p:sp>
      <p:grpSp>
        <p:nvGrpSpPr>
          <p:cNvPr id="162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60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61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3"/>
          <p:cNvSpPr txBox="1"/>
          <p:nvPr>
            <p:ph type="sldNum" sz="quarter" idx="2"/>
          </p:nvPr>
        </p:nvSpPr>
        <p:spPr>
          <a:xfrm>
            <a:off x="8574102" y="640397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Content Placeholder 2"/>
          <p:cNvSpPr txBox="1"/>
          <p:nvPr/>
        </p:nvSpPr>
        <p:spPr>
          <a:xfrm>
            <a:off x="515620" y="1209547"/>
            <a:ext cx="8138160" cy="101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Named Entity Recognition (NER) was used to extract the targeted location.</a:t>
            </a:r>
          </a:p>
        </p:txBody>
      </p:sp>
      <p:sp>
        <p:nvSpPr>
          <p:cNvPr id="166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Target Extraction</a:t>
            </a:r>
          </a:p>
        </p:txBody>
      </p:sp>
      <p:grpSp>
        <p:nvGrpSpPr>
          <p:cNvPr id="169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67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68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  <p:pic>
        <p:nvPicPr>
          <p:cNvPr id="170" name="Named-Entity-Recognition-Normal-1.png" descr="Named-Entity-Recognition-Normal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941" y="2773754"/>
            <a:ext cx="5478854" cy="2676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3"/>
          <p:cNvSpPr txBox="1"/>
          <p:nvPr>
            <p:ph type="sldNum" sz="quarter" idx="2"/>
          </p:nvPr>
        </p:nvSpPr>
        <p:spPr>
          <a:xfrm>
            <a:off x="8574102" y="640397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Content Placeholder 2"/>
          <p:cNvSpPr txBox="1"/>
          <p:nvPr/>
        </p:nvSpPr>
        <p:spPr>
          <a:xfrm>
            <a:off x="502920" y="814758"/>
            <a:ext cx="8138160" cy="498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90500" indent="-190500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 Binary class classification</a:t>
            </a:r>
          </a:p>
          <a:p>
            <a:pPr marL="190500" indent="-190500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 Data Vectorization:</a:t>
            </a:r>
          </a:p>
          <a:p>
            <a:pPr lvl="1" marL="621631" indent="-240631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CountVectorizer</a:t>
            </a:r>
          </a:p>
          <a:p>
            <a:pPr lvl="1" marL="621631" indent="-240631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Word2Vec</a:t>
            </a:r>
          </a:p>
          <a:p>
            <a:pPr marL="190500" indent="-190500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 Sentihood classifiers:</a:t>
            </a:r>
          </a:p>
          <a:p>
            <a:pPr lvl="1" marL="685800" indent="-228600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Logistic Regression (LR)</a:t>
            </a:r>
          </a:p>
          <a:p>
            <a:pPr lvl="1" marL="685800" indent="-228600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Stochastic Gradient Descent (SGD)</a:t>
            </a:r>
          </a:p>
          <a:p>
            <a:pPr marL="190500" indent="-190500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 Twitter Corpus classifiers:</a:t>
            </a:r>
          </a:p>
          <a:p>
            <a:pPr lvl="1" marL="621631" indent="-240631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VADER</a:t>
            </a:r>
          </a:p>
          <a:p>
            <a:pPr lvl="1" marL="621631" indent="-240631">
              <a:lnSpc>
                <a:spcPct val="150000"/>
              </a:lnSpc>
              <a:spcBef>
                <a:spcPts val="500"/>
              </a:spcBef>
              <a:buSzPct val="100000"/>
              <a:buChar char="•"/>
              <a:defRPr sz="1900">
                <a:latin typeface="Tahoma"/>
                <a:ea typeface="Tahoma"/>
                <a:cs typeface="Tahoma"/>
                <a:sym typeface="Tahoma"/>
              </a:defRPr>
            </a:pPr>
            <a:r>
              <a:t>TextBlob</a:t>
            </a:r>
          </a:p>
        </p:txBody>
      </p:sp>
      <p:sp>
        <p:nvSpPr>
          <p:cNvPr id="174" name="Title 1"/>
          <p:cNvSpPr txBox="1"/>
          <p:nvPr/>
        </p:nvSpPr>
        <p:spPr>
          <a:xfrm>
            <a:off x="1996440" y="134097"/>
            <a:ext cx="4099560" cy="475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sz="24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sz="2800"/>
            </a:pPr>
            <a:r>
              <a:rPr sz="2400"/>
              <a:t>Sentiment Classification</a:t>
            </a:r>
          </a:p>
        </p:txBody>
      </p:sp>
      <p:grpSp>
        <p:nvGrpSpPr>
          <p:cNvPr id="177" name="Footer Placeholder 3"/>
          <p:cNvGrpSpPr/>
          <p:nvPr/>
        </p:nvGrpSpPr>
        <p:grpSpPr>
          <a:xfrm>
            <a:off x="2412999" y="6166422"/>
            <a:ext cx="4343401" cy="457201"/>
            <a:chOff x="0" y="0"/>
            <a:chExt cx="4343400" cy="457200"/>
          </a:xfrm>
        </p:grpSpPr>
        <p:sp>
          <p:nvSpPr>
            <p:cNvPr id="175" name="Rectangle"/>
            <p:cNvSpPr/>
            <p:nvPr/>
          </p:nvSpPr>
          <p:spPr>
            <a:xfrm>
              <a:off x="0" y="0"/>
              <a:ext cx="4343400" cy="45720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76" name="Spatio-Temporal Urban Sentiment Analysis"/>
            <p:cNvSpPr txBox="1"/>
            <p:nvPr/>
          </p:nvSpPr>
          <p:spPr>
            <a:xfrm>
              <a:off x="45720" y="0"/>
              <a:ext cx="425196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/>
              </a:lvl1pPr>
            </a:lstStyle>
            <a:p>
              <a:pPr/>
              <a:r>
                <a:t>Spatio-Temporal Urban Sentiment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